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Default Extension="emf" ContentType="image/x-emf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removePersonalInfoOnSave="1" saveSubsetFonts="1">
  <p:sldMasterIdLst>
    <p:sldMasterId id="214748418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9" r:id="rId3"/>
    <p:sldId id="267" r:id="rId4"/>
    <p:sldId id="268" r:id="rId5"/>
    <p:sldId id="269" r:id="rId6"/>
    <p:sldId id="270" r:id="rId7"/>
    <p:sldId id="271" r:id="rId8"/>
    <p:sldId id="272" r:id="rId9"/>
    <p:sldId id="281" r:id="rId10"/>
    <p:sldId id="257" r:id="rId11"/>
    <p:sldId id="260" r:id="rId12"/>
    <p:sldId id="261" r:id="rId13"/>
    <p:sldId id="262" r:id="rId14"/>
    <p:sldId id="265" r:id="rId15"/>
    <p:sldId id="280" r:id="rId16"/>
    <p:sldId id="282" r:id="rId17"/>
    <p:sldId id="274" r:id="rId18"/>
    <p:sldId id="263" r:id="rId19"/>
    <p:sldId id="264" r:id="rId20"/>
    <p:sldId id="277" r:id="rId21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12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1" name="Author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rgbClr val="FF0000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0000FF"/>
    <a:srgbClr val="CCCC00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128" autoAdjust="0"/>
    <p:restoredTop sz="67681" autoAdjust="0"/>
  </p:normalViewPr>
  <p:slideViewPr>
    <p:cSldViewPr>
      <p:cViewPr varScale="1">
        <p:scale>
          <a:sx n="102" d="100"/>
          <a:sy n="102" d="100"/>
        </p:scale>
        <p:origin x="-1696" y="-104"/>
      </p:cViewPr>
      <p:guideLst>
        <p:guide orient="horz" pos="1296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780" y="90"/>
      </p:cViewPr>
      <p:guideLst>
        <p:guide orient="horz" pos="2880"/>
        <p:guide orient="horz" pos="3024"/>
        <p:guide pos="2160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commentAuthors" Target="commentAuthors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68316-FEB4-46E2-BD24-4110D0C211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080227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31520" y="160021"/>
            <a:ext cx="2926080" cy="383381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500" b="1"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632960" y="160021"/>
            <a:ext cx="1950720" cy="383381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31520" y="9041130"/>
            <a:ext cx="2926080" cy="28837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731174" y="9099471"/>
            <a:ext cx="1852507" cy="286703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500" smtClean="0"/>
            </a:lvl1pPr>
          </a:lstStyle>
          <a:p>
            <a:pPr>
              <a:defRPr/>
            </a:pPr>
            <a:fld id="{0E3D15BF-007E-4125-AB7F-2DF541D161A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2383796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169863" indent="-169863" algn="l" rtl="0" eaLnBrk="0" fontAlgn="base" hangingPunct="0">
      <a:spcBef>
        <a:spcPct val="30000"/>
      </a:spcBef>
      <a:spcAft>
        <a:spcPct val="0"/>
      </a:spcAft>
      <a:buClr>
        <a:schemeClr val="accent2"/>
      </a:buClr>
      <a:buSzPct val="95000"/>
      <a:buFont typeface="Calibri" panose="020F0502020204030204" pitchFamily="34" charset="0"/>
      <a:buChar char="●"/>
      <a:defRPr sz="1400" b="1" kern="1200">
        <a:solidFill>
          <a:schemeClr val="tx1"/>
        </a:solidFill>
        <a:latin typeface="+mn-lt"/>
        <a:ea typeface="+mn-ea"/>
        <a:cs typeface="+mn-cs"/>
      </a:defRPr>
    </a:lvl1pPr>
    <a:lvl2pPr marL="404813" indent="-169863" algn="l" rtl="0" eaLnBrk="0" fontAlgn="base" hangingPunct="0">
      <a:spcBef>
        <a:spcPct val="30000"/>
      </a:spcBef>
      <a:spcAft>
        <a:spcPct val="0"/>
      </a:spcAft>
      <a:buClr>
        <a:srgbClr val="009900"/>
      </a:buClr>
      <a:buSzPct val="70000"/>
      <a:buFont typeface="Wingdings" panose="05000000000000000000" pitchFamily="2" charset="2"/>
      <a:buChar char="n"/>
      <a:defRPr sz="1400" b="1" kern="1200">
        <a:solidFill>
          <a:schemeClr val="tx1"/>
        </a:solidFill>
        <a:latin typeface="+mn-lt"/>
        <a:ea typeface="+mn-ea"/>
        <a:cs typeface="+mn-cs"/>
      </a:defRPr>
    </a:lvl2pPr>
    <a:lvl3pPr marL="574675" indent="-169863" algn="l" rtl="0" eaLnBrk="0" fontAlgn="base" hangingPunct="0">
      <a:spcBef>
        <a:spcPct val="30000"/>
      </a:spcBef>
      <a:spcAft>
        <a:spcPct val="0"/>
      </a:spcAft>
      <a:buClr>
        <a:srgbClr val="0070C0"/>
      </a:buClr>
      <a:buSzPct val="70000"/>
      <a:buFont typeface="Wingdings" panose="05000000000000000000" pitchFamily="2" charset="2"/>
      <a:buChar char="®"/>
      <a:defRPr sz="1400" b="1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altLang="en-US" dirty="0" smtClean="0"/>
              <a:t>Release 2 slide</a:t>
            </a:r>
            <a:r>
              <a:rPr lang="en-US" altLang="en-US" baseline="0" dirty="0" smtClean="0"/>
              <a:t> changes:</a:t>
            </a:r>
          </a:p>
          <a:p>
            <a:pPr marL="0" indent="0">
              <a:buNone/>
            </a:pPr>
            <a:r>
              <a:rPr lang="en-US" altLang="en-US" baseline="0" dirty="0" smtClean="0"/>
              <a:t>Slide #11 – Making the election to treat spouse as NRA and file MFJ, including worldwide income, is out of scope; if election made in earlier year, return is in </a:t>
            </a:r>
            <a:r>
              <a:rPr lang="en-US" altLang="en-US" baseline="0" dirty="0" smtClean="0"/>
              <a:t>scope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95000"/>
              <a:buFont typeface="Calibri" panose="020F0502020204030204" pitchFamily="34" charset="0"/>
              <a:buNone/>
              <a:tabLst/>
              <a:defRPr/>
            </a:pPr>
            <a:r>
              <a:rPr lang="en-US" altLang="en-US" baseline="0" dirty="0" smtClean="0"/>
              <a:t>Slide #</a:t>
            </a:r>
            <a:r>
              <a:rPr lang="en-US" altLang="en-US" baseline="0" smtClean="0"/>
              <a:t>12 – </a:t>
            </a:r>
            <a:r>
              <a:rPr lang="en-US" sz="1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Deleted </a:t>
            </a:r>
            <a:r>
              <a:rPr lang="en-U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second bullet which said taxpayer needed to meet requirements to be “considered unmarried.” This is not true.</a:t>
            </a:r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This is a comprehensive lesson for experienced Counselors</a:t>
            </a:r>
            <a:r>
              <a:rPr lang="en-US" altLang="en-US" baseline="0" dirty="0" smtClean="0"/>
              <a:t> and is an important lesson for those districts that encounter a significant number of non-citizens (taxpayers or dependents) at their sites.</a:t>
            </a:r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New counselors should be aware that special rules may apply to noncitizens and refer affected taxpayers to experienced</a:t>
            </a:r>
            <a:r>
              <a:rPr lang="en-US" altLang="en-US" baseline="0" dirty="0" smtClean="0"/>
              <a:t> counselors</a:t>
            </a:r>
          </a:p>
          <a:p>
            <a:pPr marL="0" indent="0">
              <a:buNone/>
            </a:pPr>
            <a:endParaRPr lang="en-US" altLang="en-US" baseline="0" dirty="0" smtClean="0"/>
          </a:p>
          <a:p>
            <a:pPr marL="0" indent="0">
              <a:buNone/>
            </a:pPr>
            <a:r>
              <a:rPr lang="en-US" altLang="en-US" baseline="0" dirty="0" smtClean="0"/>
              <a:t>Experienced counselors should have a good working knowledge of the special rules. If not, they should decline the return.</a:t>
            </a:r>
            <a:endParaRPr lang="en-US" altLang="en-US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8FA5EE8-DBC5-4D8C-AF2B-68F368745043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34205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Class should</a:t>
            </a:r>
            <a:r>
              <a:rPr lang="en-US" baseline="0" dirty="0" smtClean="0"/>
              <a:t> find chart and read the Step in the chart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3D15BF-007E-4125-AB7F-2DF541D161A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33973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C98289F-39B8-4F28-84D3-EDFF156989B9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78236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If the spouse is a nonresident alien, the “living apart” rule does not apply to the taxpayer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1DE38DE-0E28-4F30-81B0-06AC2BDF36D6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61346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ITIN – individual</a:t>
            </a:r>
            <a:r>
              <a:rPr lang="en-US" baseline="0" dirty="0"/>
              <a:t> taxpayer identification number assigned by IRS</a:t>
            </a:r>
          </a:p>
          <a:p>
            <a:r>
              <a:rPr lang="en-US" baseline="0" dirty="0"/>
              <a:t>ATIN- adoption taxpayer identification number assigned by IRS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3D15BF-007E-4125-AB7F-2DF541D161A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76879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Taxpayer, spouse and qualifying child dependent</a:t>
            </a:r>
            <a:r>
              <a:rPr lang="en-US" baseline="0" dirty="0" smtClean="0"/>
              <a:t>s must have social security numbers by the due date of the return to claim EIC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3D15BF-007E-4125-AB7F-2DF541D161A0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05848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953BC-0ED5-47C5-B206-C937B95E1799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35600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" y="5056020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2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7326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27A3E91-E070-4981-B063-109CEA73F11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944688" indent="-227013">
              <a:defRPr/>
            </a:lvl4pPr>
            <a:lvl5pPr marL="2397125" indent="-227013">
              <a:tabLst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48048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5F42-4ADC-4468-953D-B266CDD35DBD}" type="datetime1">
              <a:rPr lang="en-US" smtClean="0"/>
              <a:pPr/>
              <a:t>12/22/18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7F375-5901-4DD0-8333-16A6A63BE67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82700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396039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1364157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7" pos="800" userDrawn="1">
          <p15:clr>
            <a:srgbClr val="FBAE40"/>
          </p15:clr>
        </p15:guide>
        <p15:guide id="8" pos="6944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067" userDrawn="1">
          <p15:clr>
            <a:srgbClr val="FBAE40"/>
          </p15:clr>
        </p15:guide>
        <p15:guide id="11" pos="925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0" y="1535114"/>
            <a:ext cx="46634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616" y="1535114"/>
            <a:ext cx="466344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727B-DD08-4037-8B80-F2004CFEEE59}" type="datetime1">
              <a:rPr lang="en-US" smtClean="0"/>
              <a:pPr/>
              <a:t>12/22/18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7F375-5901-4DD0-8333-16A6A63BE67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6"/>
            <a:ext cx="4664075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408616" y="2174876"/>
            <a:ext cx="4663440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94173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137F375-5901-4DD0-8333-16A6A63BE67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761434"/>
            <a:ext cx="9753600" cy="2221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278467" y="4108451"/>
            <a:ext cx="9753600" cy="17801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26467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DFE2-B496-4B19-9538-C2612D4FC281}" type="datetime1">
              <a:rPr lang="en-US" smtClean="0"/>
              <a:pPr/>
              <a:t>12/22/18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53E92-33AD-42A8-B3AF-3540A1F4DCE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9058087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7" pos="800" userDrawn="1">
          <p15:clr>
            <a:srgbClr val="FBAE40"/>
          </p15:clr>
        </p15:guide>
        <p15:guide id="8" pos="6944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067" userDrawn="1">
          <p15:clr>
            <a:srgbClr val="FBAE40"/>
          </p15:clr>
        </p15:guide>
        <p15:guide id="11" pos="9259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A9DF-B958-4FCC-A98C-863D4D481842}" type="datetime1">
              <a:rPr lang="en-US" smtClean="0"/>
              <a:pPr/>
              <a:t>12/22/18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96F253-AF91-4F88-A432-013005CA7E8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21281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FF749-0314-43F3-B0BD-863B438A833A}" type="datetime1">
              <a:rPr lang="en-US" smtClean="0"/>
              <a:pPr/>
              <a:t>12/22/18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98941" y="6265305"/>
            <a:ext cx="518079" cy="365125"/>
          </a:xfrm>
        </p:spPr>
        <p:txBody>
          <a:bodyPr/>
          <a:lstStyle/>
          <a:p>
            <a:pPr>
              <a:defRPr/>
            </a:pPr>
            <a:fld id="{D137F375-5901-4DD0-8333-16A6A63BE67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/>
        </p:nvSpPr>
        <p:spPr>
          <a:xfrm rot="162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255517" y="2278380"/>
            <a:ext cx="57302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2216257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7" y="2133600"/>
            <a:ext cx="4998720" cy="38696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55080" y="2133600"/>
            <a:ext cx="4998720" cy="38696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NTTC Training – TY2018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0CFB07-4D0D-41A4-AD42-0E07DAFA475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7515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FF749-0314-43F3-B0BD-863B438A833A}" type="datetime1">
              <a:rPr lang="en-US" smtClean="0"/>
              <a:pPr/>
              <a:t>12/22/18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3" y="6265305"/>
            <a:ext cx="936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37F375-5901-4DD0-8333-16A6A63BE67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433788" y="6174258"/>
            <a:ext cx="3148613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433787" y="6174258"/>
            <a:ext cx="3148613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0" y="1182571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00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189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1313" indent="-341313" algn="l" defTabSz="457189" rtl="0" eaLnBrk="1" latinLnBrk="0" hangingPunct="1">
        <a:spcBef>
          <a:spcPts val="1800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38138" algn="l" defTabSz="457189" rtl="0" eaLnBrk="1" latinLnBrk="0" hangingPunct="1">
        <a:spcBef>
          <a:spcPts val="900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50" indent="-285750" algn="l" defTabSz="457189" rtl="0" eaLnBrk="1" latinLnBrk="0" hangingPunct="1">
        <a:spcBef>
          <a:spcPts val="600"/>
        </a:spcBef>
        <a:buClr>
          <a:srgbClr val="55493F"/>
        </a:buClr>
        <a:buSzPct val="110000"/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pos="1067" userDrawn="1">
          <p15:clr>
            <a:srgbClr val="F26B43"/>
          </p15:clr>
        </p15:guide>
        <p15:guide id="2" pos="683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pos="800" userDrawn="1">
          <p15:clr>
            <a:srgbClr val="F26B43"/>
          </p15:clr>
        </p15:guide>
        <p15:guide id="5" orient="horz" pos="1344" userDrawn="1">
          <p15:clr>
            <a:srgbClr val="F26B43"/>
          </p15:clr>
        </p15:guide>
        <p15:guide id="6" pos="512" userDrawn="1">
          <p15:clr>
            <a:srgbClr val="F26B43"/>
          </p15:clr>
        </p15:guide>
        <p15:guide id="7" orient="horz" pos="10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Individuals who are not U.S. Citizens </a:t>
            </a:r>
          </a:p>
          <a:p>
            <a:r>
              <a:rPr lang="en-US" altLang="en-US" dirty="0"/>
              <a:t>Pub 4012 – Tab L</a:t>
            </a:r>
          </a:p>
          <a:p>
            <a:r>
              <a:rPr lang="en-US" altLang="en-US" dirty="0" smtClean="0"/>
              <a:t>Pub 4491 – Lesson 8</a:t>
            </a:r>
          </a:p>
          <a:p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Unique Filing Status and Exemption Situations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7A3E91-E070-4981-B063-109CEA73F11C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Intake Booklet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2083278" y="1295402"/>
            <a:ext cx="7707649" cy="4976186"/>
            <a:chOff x="559275" y="1389103"/>
            <a:chExt cx="7707649" cy="4976186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66565" y="1389104"/>
              <a:ext cx="7256642" cy="4976185"/>
            </a:xfrm>
            <a:prstGeom prst="rect">
              <a:avLst/>
            </a:prstGeom>
          </p:spPr>
        </p:pic>
        <p:grpSp>
          <p:nvGrpSpPr>
            <p:cNvPr id="12" name="Group 11"/>
            <p:cNvGrpSpPr/>
            <p:nvPr/>
          </p:nvGrpSpPr>
          <p:grpSpPr>
            <a:xfrm>
              <a:off x="559275" y="1389103"/>
              <a:ext cx="7707649" cy="1851436"/>
              <a:chOff x="483075" y="1398176"/>
              <a:chExt cx="7707649" cy="1851436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6666724" y="2590799"/>
                <a:ext cx="1524000" cy="658813"/>
              </a:xfrm>
              <a:prstGeom prst="round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dirty="0">
                  <a:cs typeface="Calibri" panose="020F0502020204030204" pitchFamily="34" charset="0"/>
                </a:endParaRPr>
              </a:p>
            </p:txBody>
          </p:sp>
          <p:sp>
            <p:nvSpPr>
              <p:cNvPr id="5" name="Rounded Rectangle 4"/>
              <p:cNvSpPr/>
              <p:nvPr/>
            </p:nvSpPr>
            <p:spPr>
              <a:xfrm>
                <a:off x="483075" y="1398176"/>
                <a:ext cx="3733800" cy="1737705"/>
              </a:xfrm>
              <a:prstGeom prst="round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dirty="0">
                  <a:solidFill>
                    <a:srgbClr val="000000"/>
                  </a:solidFill>
                  <a:cs typeface="Calibri" panose="020F0502020204030204" pitchFamily="34" charset="0"/>
                </a:endParaRPr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 flipH="1" flipV="1">
                <a:off x="4081144" y="1550895"/>
                <a:ext cx="3919856" cy="103990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>
                <a:stCxn id="4" idx="1"/>
              </p:cNvCxnSpPr>
              <p:nvPr/>
            </p:nvCxnSpPr>
            <p:spPr>
              <a:xfrm flipH="1">
                <a:off x="4081144" y="2920206"/>
                <a:ext cx="2585580" cy="212617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609600" y="4191000"/>
              <a:ext cx="3924300" cy="2163511"/>
              <a:chOff x="762000" y="4237289"/>
              <a:chExt cx="3924300" cy="2163511"/>
            </a:xfrm>
          </p:grpSpPr>
          <p:pic>
            <p:nvPicPr>
              <p:cNvPr id="1032" name="Picture 8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rcRect b="39493"/>
              <a:stretch/>
            </p:blipFill>
            <p:spPr bwMode="auto">
              <a:xfrm>
                <a:off x="831441" y="4312308"/>
                <a:ext cx="1535112" cy="18557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19" name="Group 18"/>
              <p:cNvGrpSpPr/>
              <p:nvPr/>
            </p:nvGrpSpPr>
            <p:grpSpPr>
              <a:xfrm>
                <a:off x="762000" y="4237289"/>
                <a:ext cx="3924300" cy="2163511"/>
                <a:chOff x="762000" y="4237289"/>
                <a:chExt cx="3924300" cy="2163511"/>
              </a:xfrm>
            </p:grpSpPr>
            <p:sp>
              <p:nvSpPr>
                <p:cNvPr id="21" name="Rounded Rectangle 20"/>
                <p:cNvSpPr/>
                <p:nvPr/>
              </p:nvSpPr>
              <p:spPr>
                <a:xfrm>
                  <a:off x="3886200" y="5486400"/>
                  <a:ext cx="800100" cy="914400"/>
                </a:xfrm>
                <a:prstGeom prst="roundRect">
                  <a:avLst/>
                </a:prstGeom>
                <a:noFill/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altLang="en-US" dirty="0">
                    <a:solidFill>
                      <a:srgbClr val="000000"/>
                    </a:solidFill>
                    <a:cs typeface="Calibri" panose="020F0502020204030204" pitchFamily="34" charset="0"/>
                  </a:endParaRPr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133600" y="4237289"/>
                  <a:ext cx="2438400" cy="124911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2133600" y="6336817"/>
                  <a:ext cx="1752600" cy="6398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" name="Rounded Rectangle 21"/>
                <p:cNvSpPr/>
                <p:nvPr/>
              </p:nvSpPr>
              <p:spPr>
                <a:xfrm>
                  <a:off x="762000" y="4237290"/>
                  <a:ext cx="1638300" cy="2163509"/>
                </a:xfrm>
                <a:prstGeom prst="roundRect">
                  <a:avLst/>
                </a:prstGeom>
                <a:noFill/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 altLang="en-US" dirty="0">
                    <a:solidFill>
                      <a:srgbClr val="FFFFFF"/>
                    </a:solidFill>
                    <a:cs typeface="Calibri" panose="020F0502020204030204" pitchFamily="34" charset="0"/>
                  </a:endParaRPr>
                </a:p>
              </p:txBody>
            </p:sp>
          </p:grpSp>
        </p:grpSp>
      </p:grpSp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2909" y="1536873"/>
            <a:ext cx="3420120" cy="137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7A3E91-E070-4981-B063-109CEA73F11C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Treat spouse as nonresident alien and file HoH or MFS return</a:t>
            </a:r>
          </a:p>
          <a:p>
            <a:pPr lvl="1"/>
            <a:r>
              <a:rPr lang="en-US" b="1" dirty="0" smtClean="0"/>
              <a:t>Cannot</a:t>
            </a:r>
            <a:r>
              <a:rPr lang="en-US" dirty="0" smtClean="0"/>
              <a:t> file Single if lawfully married in any country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OR</a:t>
            </a:r>
          </a:p>
          <a:p>
            <a:r>
              <a:rPr lang="en-US" dirty="0" smtClean="0"/>
              <a:t>Election to treat spouse as resident alien on MFJ return and include worldwide income is </a:t>
            </a:r>
            <a:r>
              <a:rPr lang="en-US" b="1" dirty="0" smtClean="0"/>
              <a:t>out of scope</a:t>
            </a:r>
          </a:p>
          <a:p>
            <a:pPr lvl="1"/>
            <a:r>
              <a:rPr lang="en-US" dirty="0" smtClean="0"/>
              <a:t>Return in scope if election made in an earlier year</a:t>
            </a:r>
          </a:p>
          <a:p>
            <a:pPr lvl="1"/>
            <a:endParaRPr lang="en-US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Nonresident Alien Spouse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991600" y="1171835"/>
            <a:ext cx="2514600" cy="504565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Pub 4012 Tab L Pub 519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7A3E91-E070-4981-B063-109CEA73F11C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2"/>
          </p:nvPr>
        </p:nvSpPr>
        <p:spPr>
          <a:xfrm>
            <a:off x="1066803" y="1600200"/>
            <a:ext cx="10058397" cy="4724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en-US" b="1" dirty="0" smtClean="0"/>
              <a:t>If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Taxpayer is U.S. citizen or resident alien for entire year</a:t>
            </a:r>
            <a:endParaRPr lang="en-US" altLang="en-US" dirty="0" smtClean="0"/>
          </a:p>
          <a:p>
            <a:pPr marL="569913" lvl="1" indent="0">
              <a:lnSpc>
                <a:spcPct val="110000"/>
              </a:lnSpc>
              <a:buNone/>
            </a:pPr>
            <a:r>
              <a:rPr lang="en-US" altLang="en-US" b="1" dirty="0" smtClean="0"/>
              <a:t>And</a:t>
            </a:r>
          </a:p>
          <a:p>
            <a:pPr lvl="1">
              <a:lnSpc>
                <a:spcPct val="110000"/>
              </a:lnSpc>
            </a:pPr>
            <a:r>
              <a:rPr lang="en-US" altLang="en-US" dirty="0" smtClean="0"/>
              <a:t>Nonresident </a:t>
            </a:r>
            <a:r>
              <a:rPr lang="en-US" altLang="en-US" dirty="0"/>
              <a:t>spouse chooses </a:t>
            </a:r>
            <a:r>
              <a:rPr lang="en-US" altLang="en-US" dirty="0" smtClean="0"/>
              <a:t>to not </a:t>
            </a:r>
            <a:r>
              <a:rPr lang="en-US" altLang="en-US" dirty="0"/>
              <a:t>file MFJ, </a:t>
            </a:r>
          </a:p>
          <a:p>
            <a:pPr>
              <a:lnSpc>
                <a:spcPct val="110000"/>
              </a:lnSpc>
            </a:pPr>
            <a:r>
              <a:rPr lang="en-US" altLang="en-US" dirty="0"/>
              <a:t>Then taxpayer can file as Head of Household</a:t>
            </a:r>
          </a:p>
          <a:p>
            <a:pPr>
              <a:lnSpc>
                <a:spcPct val="110000"/>
              </a:lnSpc>
            </a:pPr>
            <a:r>
              <a:rPr lang="en-US" altLang="en-US" dirty="0"/>
              <a:t>But </a:t>
            </a:r>
            <a:r>
              <a:rPr lang="en-US" altLang="en-US" dirty="0" smtClean="0"/>
              <a:t>cannot </a:t>
            </a:r>
            <a:r>
              <a:rPr lang="en-US" altLang="en-US" dirty="0"/>
              <a:t>claim EIC (both taxpayer and spouse must have valid SSNs</a:t>
            </a:r>
            <a:r>
              <a:rPr lang="en-US" altLang="en-US" dirty="0" smtClean="0"/>
              <a:t>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altLang="en-US" dirty="0" smtClean="0"/>
              <a:t>Indicate not eligible for EIC in TaxSlayer</a:t>
            </a:r>
          </a:p>
          <a:p>
            <a:pPr marL="0" indent="0">
              <a:lnSpc>
                <a:spcPct val="110000"/>
              </a:lnSpc>
              <a:buNone/>
            </a:pP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 of Household </a:t>
            </a:r>
            <a:r>
              <a:rPr lang="en-US" dirty="0" smtClean="0"/>
              <a:t>Special Rule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7A3E91-E070-4981-B063-109CEA73F11C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Exemption deductions are suspended for 2018 – 2025</a:t>
            </a:r>
          </a:p>
          <a:p>
            <a:r>
              <a:rPr lang="en-US" altLang="en-US" dirty="0" smtClean="0"/>
              <a:t>Spouse is </a:t>
            </a:r>
            <a:r>
              <a:rPr lang="en-US" altLang="en-US" b="1" dirty="0" smtClean="0"/>
              <a:t>never</a:t>
            </a:r>
            <a:r>
              <a:rPr lang="en-US" altLang="en-US" dirty="0" smtClean="0"/>
              <a:t> a dependent so cannot claim Credit for Other </a:t>
            </a:r>
            <a:r>
              <a:rPr lang="en-US" altLang="en-US" dirty="0"/>
              <a:t>D</a:t>
            </a:r>
            <a:r>
              <a:rPr lang="en-US" altLang="en-US" dirty="0" smtClean="0"/>
              <a:t>ependents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Nonresident Spouse’s Exemption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7A3E91-E070-4981-B063-109CEA73F11C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Nonresident alien stepchild is not a dependent </a:t>
            </a:r>
            <a:r>
              <a:rPr lang="en-US" altLang="en-US" b="1" dirty="0"/>
              <a:t>unless child is resident of Canada or Mexico</a:t>
            </a:r>
          </a:p>
          <a:p>
            <a:r>
              <a:rPr lang="en-US" altLang="en-US" dirty="0"/>
              <a:t>A </a:t>
            </a:r>
            <a:r>
              <a:rPr lang="en-US" altLang="en-US" b="1" dirty="0"/>
              <a:t>resident</a:t>
            </a:r>
            <a:r>
              <a:rPr lang="en-US" altLang="en-US" dirty="0"/>
              <a:t> alien stepchild can be a dependent (if tests are met)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/>
              <a:t>Determine residency status first</a:t>
            </a:r>
          </a:p>
          <a:p>
            <a:r>
              <a:rPr lang="en-US" altLang="en-US" dirty="0"/>
              <a:t>Dependent must have SSN, ITIN or ATIN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Claiming a Nonresident Dependent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7A3E91-E070-4981-B063-109CEA73F11C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 smtClean="0"/>
              <a:t>Qualifying child for child tax credit must be a U.S. citizen, national or resident</a:t>
            </a:r>
          </a:p>
          <a:p>
            <a:r>
              <a:rPr lang="en-US" altLang="en-US" dirty="0" smtClean="0"/>
              <a:t>Select </a:t>
            </a:r>
            <a:r>
              <a:rPr lang="en-US" altLang="en-US" i="1" dirty="0" smtClean="0"/>
              <a:t>Lived in Canada </a:t>
            </a:r>
            <a:r>
              <a:rPr lang="en-US" altLang="en-US" dirty="0" smtClean="0"/>
              <a:t>or </a:t>
            </a:r>
            <a:r>
              <a:rPr lang="en-US" altLang="en-US" i="1" dirty="0" smtClean="0"/>
              <a:t>Lived in Mexico </a:t>
            </a:r>
            <a:r>
              <a:rPr lang="en-US" altLang="en-US" dirty="0" smtClean="0"/>
              <a:t>on dependents page from dropdown – number of months in home </a:t>
            </a:r>
          </a:p>
          <a:p>
            <a:pPr lvl="1"/>
            <a:r>
              <a:rPr lang="en-US" altLang="en-US" dirty="0" err="1" smtClean="0"/>
              <a:t>TaxSlayer</a:t>
            </a:r>
            <a:r>
              <a:rPr lang="en-US" altLang="en-US" dirty="0" smtClean="0"/>
              <a:t> denies child tax credit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Child Tax Credit with Nonresident Dependent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4012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7A3E91-E070-4981-B063-109CEA73F11C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 smtClean="0"/>
              <a:t>Dependent must be a U.S. citizen, national or resident</a:t>
            </a:r>
          </a:p>
          <a:p>
            <a:r>
              <a:rPr lang="en-US" altLang="en-US" dirty="0" smtClean="0"/>
              <a:t>Dependent must have SSN, ITIN or ATIN</a:t>
            </a:r>
          </a:p>
          <a:p>
            <a:r>
              <a:rPr lang="en-US" altLang="en-US" dirty="0" smtClean="0"/>
              <a:t>Being a resident of Canada or Mexico does not qualify the individual for the Credit for Other Dependents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11125197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Credit for Other Dependent with Nonresident Dependent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0201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7A3E91-E070-4981-B063-109CEA73F11C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sp>
        <p:nvSpPr>
          <p:cNvPr id="2458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 smtClean="0"/>
              <a:t>Adopted </a:t>
            </a:r>
            <a:r>
              <a:rPr lang="en-US" altLang="en-US" dirty="0"/>
              <a:t>nonresident alien child is a dependent if</a:t>
            </a:r>
            <a:r>
              <a:rPr lang="en-US" altLang="en-US" dirty="0" smtClean="0"/>
              <a:t> lived </a:t>
            </a:r>
            <a:r>
              <a:rPr lang="en-US" altLang="en-US" dirty="0"/>
              <a:t>with taxpayer entire year</a:t>
            </a:r>
          </a:p>
          <a:p>
            <a:r>
              <a:rPr lang="en-US" altLang="en-US" dirty="0"/>
              <a:t>Adopted dependent must have SSN, ITIN or </a:t>
            </a:r>
            <a:r>
              <a:rPr lang="en-US" altLang="en-US" dirty="0" smtClean="0"/>
              <a:t>ATIN by due date of return according to rules for U.S. citizen taxpayers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Claiming an Adopted Dependent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7A3E91-E070-4981-B063-109CEA73F11C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26631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/>
              <a:t>Both </a:t>
            </a:r>
            <a:r>
              <a:rPr lang="en-US" altLang="en-US" dirty="0"/>
              <a:t>taxpayer and spouse must be citizens or residents for entire year (</a:t>
            </a:r>
            <a:r>
              <a:rPr lang="en-US" altLang="en-US" dirty="0" smtClean="0"/>
              <a:t>even if filing </a:t>
            </a:r>
            <a:r>
              <a:rPr lang="en-US" altLang="en-US" dirty="0"/>
              <a:t>HoH)</a:t>
            </a:r>
            <a:endParaRPr lang="en-US" altLang="en-US" dirty="0" smtClean="0"/>
          </a:p>
          <a:p>
            <a:r>
              <a:rPr lang="en-US" altLang="en-US" dirty="0" smtClean="0"/>
              <a:t>Check if </a:t>
            </a:r>
            <a:r>
              <a:rPr lang="en-US" altLang="en-US" dirty="0"/>
              <a:t>spouse</a:t>
            </a:r>
            <a:r>
              <a:rPr lang="en-US" altLang="en-US" dirty="0" smtClean="0"/>
              <a:t> nonresident alien </a:t>
            </a:r>
            <a:r>
              <a:rPr lang="en-US" altLang="en-US" dirty="0"/>
              <a:t>during the </a:t>
            </a:r>
            <a:r>
              <a:rPr lang="en-US" altLang="en-US" dirty="0" smtClean="0"/>
              <a:t>year in personal information section</a:t>
            </a:r>
          </a:p>
          <a:p>
            <a:endParaRPr lang="en-US" alt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Can claim EIC if spouse elects to be taxed as a resident</a:t>
            </a:r>
          </a:p>
          <a:p>
            <a:pPr lvl="1"/>
            <a:r>
              <a:rPr lang="en-US" altLang="en-US" dirty="0" smtClean="0"/>
              <a:t>Taxpayer, spouse and claimed dependents </a:t>
            </a:r>
            <a:r>
              <a:rPr lang="en-US" altLang="en-US" b="1" dirty="0" smtClean="0"/>
              <a:t>must</a:t>
            </a:r>
            <a:r>
              <a:rPr lang="en-US" altLang="en-US" dirty="0" smtClean="0"/>
              <a:t> have SSNs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EIC with</a:t>
            </a:r>
            <a:r>
              <a:rPr lang="en-US" dirty="0" smtClean="0"/>
              <a:t> Nonresident Spouse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3962400"/>
            <a:ext cx="6300778" cy="4572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7A3E91-E070-4981-B063-109CEA73F11C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If electing MFJ with nonresident spouse,</a:t>
            </a:r>
            <a:r>
              <a:rPr lang="en-US" altLang="en-US" dirty="0" smtClean="0"/>
              <a:t> verify written declaration </a:t>
            </a:r>
            <a:r>
              <a:rPr lang="en-US" altLang="en-US" dirty="0"/>
              <a:t>made in prior year or</a:t>
            </a:r>
            <a:r>
              <a:rPr lang="en-US" altLang="en-US" dirty="0" smtClean="0"/>
              <a:t> is attached</a:t>
            </a:r>
          </a:p>
          <a:p>
            <a:r>
              <a:rPr lang="en-US" altLang="en-US" dirty="0"/>
              <a:t>If MFJ,</a:t>
            </a:r>
            <a:r>
              <a:rPr lang="en-US" altLang="en-US" dirty="0" smtClean="0"/>
              <a:t> verify worldwide </a:t>
            </a:r>
            <a:r>
              <a:rPr lang="en-US" altLang="en-US" dirty="0"/>
              <a:t>income included and correctly converted to U.S. </a:t>
            </a:r>
            <a:r>
              <a:rPr lang="en-US" altLang="en-US" dirty="0" smtClean="0"/>
              <a:t>dollars</a:t>
            </a:r>
          </a:p>
          <a:p>
            <a:r>
              <a:rPr lang="en-US" altLang="en-US" dirty="0" smtClean="0"/>
              <a:t>No </a:t>
            </a:r>
            <a:r>
              <a:rPr lang="en-US" altLang="en-US" dirty="0"/>
              <a:t>EIC </a:t>
            </a:r>
            <a:r>
              <a:rPr lang="en-US" altLang="en-US" dirty="0" smtClean="0"/>
              <a:t>claimed, unless filing MFJ</a:t>
            </a:r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7A3E91-E070-4981-B063-109CEA73F11C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 smtClean="0"/>
              <a:t>Resident alien taxed same as U.S. citizen – on worldwide income (Form 1040)</a:t>
            </a:r>
          </a:p>
          <a:p>
            <a:r>
              <a:rPr lang="en-US" altLang="en-US" dirty="0" smtClean="0"/>
              <a:t>Nonresident aliens generally taxed on U.S. income only (Form 1040-NR – </a:t>
            </a:r>
            <a:r>
              <a:rPr lang="en-US" altLang="en-US" b="1" dirty="0" smtClean="0"/>
              <a:t>out of scope</a:t>
            </a:r>
            <a:r>
              <a:rPr lang="en-US" altLang="en-US" dirty="0" smtClean="0"/>
              <a:t>)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Resident or Nonresident Defined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602564" y="2376598"/>
            <a:ext cx="2960039" cy="914400"/>
          </a:xfrm>
          <a:effectLst>
            <a:outerShdw blurRad="152400" dist="317500" dir="5400000" sx="90000" sy="-19000" rotWithShape="0">
              <a:schemeClr val="accent2">
                <a:lumMod val="75000"/>
                <a:alpha val="15000"/>
              </a:schemeClr>
            </a:outerShdw>
          </a:effectLst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Comments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114800" y="4118403"/>
            <a:ext cx="3028950" cy="914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Questions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Unique Filing Status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C9A66D-0740-46AE-AF28-7DC40DFC1B92}" type="slidenum">
              <a:rPr lang="en-US" altLang="en-US" smtClean="0"/>
              <a:pPr/>
              <a:t>20</a:t>
            </a:fld>
            <a:endParaRPr lang="en-US" alt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172200" y="3422764"/>
            <a:ext cx="859536" cy="1446756"/>
          </a:xfrm>
          <a:prstGeom prst="rect">
            <a:avLst/>
          </a:prstGeom>
        </p:spPr>
      </p:pic>
      <p:pic>
        <p:nvPicPr>
          <p:cNvPr id="9" name="Content Placeholder 5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721088" y="1560079"/>
            <a:ext cx="685800" cy="1522780"/>
          </a:xfrm>
          <a:prstGeom prst="rect">
            <a:avLst/>
          </a:prstGeom>
          <a:blipFill>
            <a:blip r:embed="rId5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8625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7A3E91-E070-4981-B063-109CEA73F11C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7175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 smtClean="0"/>
              <a:t>Alien any </a:t>
            </a:r>
            <a:r>
              <a:rPr lang="en-US" altLang="en-US" dirty="0"/>
              <a:t>individual who is </a:t>
            </a:r>
            <a:r>
              <a:rPr lang="en-US" altLang="en-US" b="1" dirty="0">
                <a:solidFill>
                  <a:srgbClr val="000000"/>
                </a:solidFill>
              </a:rPr>
              <a:t>not</a:t>
            </a:r>
            <a:r>
              <a:rPr lang="en-US" altLang="en-US" dirty="0"/>
              <a:t> a U.S. citizen or U.S. national </a:t>
            </a:r>
            <a:endParaRPr lang="en-US" altLang="en-US" dirty="0" smtClean="0"/>
          </a:p>
          <a:p>
            <a:r>
              <a:rPr lang="en-US" altLang="en-US" dirty="0" smtClean="0"/>
              <a:t>Nonresident </a:t>
            </a:r>
            <a:r>
              <a:rPr lang="en-US" altLang="en-US" dirty="0"/>
              <a:t>alien is an alien who has not passed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Green </a:t>
            </a:r>
            <a:r>
              <a:rPr lang="en-US" altLang="en-US" dirty="0"/>
              <a:t>card </a:t>
            </a:r>
            <a:r>
              <a:rPr lang="en-US" altLang="en-US" dirty="0" smtClean="0"/>
              <a:t>test </a:t>
            </a:r>
            <a:r>
              <a:rPr lang="en-US" altLang="en-US" b="1" dirty="0"/>
              <a:t>or</a:t>
            </a:r>
            <a:r>
              <a:rPr lang="en-US" altLang="en-US" dirty="0"/>
              <a:t>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Substantial </a:t>
            </a:r>
            <a:r>
              <a:rPr lang="en-US" altLang="en-US" dirty="0"/>
              <a:t>presence test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Alien Defined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7A3E91-E070-4981-B063-109CEA73F11C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 smtClean="0"/>
              <a:t>Individual </a:t>
            </a:r>
            <a:r>
              <a:rPr lang="en-US" altLang="en-US" dirty="0"/>
              <a:t>born in United States</a:t>
            </a:r>
            <a:endParaRPr lang="en-US" altLang="en-US" dirty="0" smtClean="0"/>
          </a:p>
          <a:p>
            <a:r>
              <a:rPr lang="en-US" altLang="en-US" dirty="0" smtClean="0"/>
              <a:t>Individual </a:t>
            </a:r>
            <a:r>
              <a:rPr lang="en-US" altLang="en-US" dirty="0"/>
              <a:t>whose parent is a U.S. citizen</a:t>
            </a:r>
            <a:endParaRPr lang="en-US" altLang="en-US" dirty="0" smtClean="0"/>
          </a:p>
          <a:p>
            <a:r>
              <a:rPr lang="en-US" altLang="en-US" dirty="0" smtClean="0"/>
              <a:t>Former </a:t>
            </a:r>
            <a:r>
              <a:rPr lang="en-US" altLang="en-US" dirty="0"/>
              <a:t>alien who has been naturalized as a U.S. citizen</a:t>
            </a:r>
            <a:endParaRPr lang="en-US" altLang="en-US" dirty="0" smtClean="0"/>
          </a:p>
          <a:p>
            <a:r>
              <a:rPr lang="en-US" altLang="en-US" dirty="0" smtClean="0"/>
              <a:t>Individual </a:t>
            </a:r>
            <a:r>
              <a:rPr lang="en-US" altLang="en-US" dirty="0"/>
              <a:t>born in a U.S. Territory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</a:t>
            </a:r>
            <a:r>
              <a:rPr lang="en-US" dirty="0"/>
              <a:t>. </a:t>
            </a:r>
            <a:r>
              <a:rPr lang="en-US" dirty="0" smtClean="0"/>
              <a:t>Citizen Defined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7A3E91-E070-4981-B063-109CEA73F11C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Individual </a:t>
            </a:r>
            <a:r>
              <a:rPr lang="en-US" altLang="en-US" dirty="0"/>
              <a:t>who owes</a:t>
            </a:r>
            <a:r>
              <a:rPr lang="en-US" altLang="en-US" dirty="0" smtClean="0"/>
              <a:t> sole </a:t>
            </a:r>
            <a:r>
              <a:rPr lang="en-US" altLang="en-US" dirty="0"/>
              <a:t>allegiance to</a:t>
            </a:r>
            <a:r>
              <a:rPr lang="en-US" altLang="en-US" dirty="0" smtClean="0"/>
              <a:t> United </a:t>
            </a:r>
            <a:r>
              <a:rPr lang="en-US" altLang="en-US" dirty="0"/>
              <a:t>States</a:t>
            </a:r>
            <a:r>
              <a:rPr lang="en-US" altLang="en-US" dirty="0" smtClean="0"/>
              <a:t>,</a:t>
            </a:r>
          </a:p>
          <a:p>
            <a:pPr lvl="1"/>
            <a:r>
              <a:rPr lang="en-US" altLang="en-US" dirty="0" smtClean="0"/>
              <a:t>including </a:t>
            </a:r>
            <a:r>
              <a:rPr lang="en-US" altLang="en-US" dirty="0"/>
              <a:t>all U.S. citizens and some individuals who are not U.S. citizens</a:t>
            </a:r>
            <a:endParaRPr lang="en-US" altLang="en-US" dirty="0" smtClean="0"/>
          </a:p>
          <a:p>
            <a:r>
              <a:rPr lang="en-US" altLang="en-US" dirty="0" smtClean="0"/>
              <a:t>"</a:t>
            </a:r>
            <a:r>
              <a:rPr lang="en-US" altLang="en-US" dirty="0"/>
              <a:t>U.S. National" includes American Samoans or Northern Mariana Islanders who choose not to be U.S. citizens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</a:t>
            </a:r>
            <a:r>
              <a:rPr lang="en-US" dirty="0"/>
              <a:t>. </a:t>
            </a:r>
            <a:r>
              <a:rPr lang="en-US" dirty="0" smtClean="0"/>
              <a:t>National Defined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7A3E91-E070-4981-B063-109CEA73F11C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10247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A lawful permanent resident of the United States at any time during calendar year</a:t>
            </a:r>
          </a:p>
          <a:p>
            <a:pPr lvl="1"/>
            <a:r>
              <a:rPr lang="en-US" altLang="en-US" dirty="0"/>
              <a:t>Has or can get</a:t>
            </a:r>
            <a:r>
              <a:rPr lang="en-US" altLang="en-US" dirty="0" smtClean="0"/>
              <a:t> Social Security </a:t>
            </a:r>
            <a:r>
              <a:rPr lang="en-US" altLang="en-US" dirty="0"/>
              <a:t>number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Resident Alien: Green Card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7A3E91-E070-4981-B063-109CEA73F11C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11271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Physically present, at any time of the day, in United States for minimum number of days over past three </a:t>
            </a:r>
            <a:r>
              <a:rPr lang="en-US" altLang="en-US" dirty="0" smtClean="0"/>
              <a:t>years</a:t>
            </a:r>
          </a:p>
          <a:p>
            <a:r>
              <a:rPr lang="en-US" altLang="en-US" dirty="0" smtClean="0"/>
              <a:t>Review Resident or Nonresident Alien Decision Chart</a:t>
            </a:r>
          </a:p>
          <a:p>
            <a:pPr lvl="1"/>
            <a:r>
              <a:rPr lang="en-US" altLang="en-US" dirty="0" smtClean="0"/>
              <a:t>Pub 4012 Tab L 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Resident Alien: Substantial Presence Test</a:t>
            </a:r>
          </a:p>
        </p:txBody>
      </p:sp>
      <p:sp>
        <p:nvSpPr>
          <p:cNvPr id="5" name="Rectangle 4"/>
          <p:cNvSpPr/>
          <p:nvPr/>
        </p:nvSpPr>
        <p:spPr>
          <a:xfrm>
            <a:off x="9753600" y="1171835"/>
            <a:ext cx="1752600" cy="504565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Pub 4012 Tab L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7A3E91-E070-4981-B063-109CEA73F11C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Special day-counting rules apply for substantial presence test for:</a:t>
            </a:r>
          </a:p>
          <a:p>
            <a:pPr lvl="1"/>
            <a:r>
              <a:rPr lang="en-US" altLang="en-US" dirty="0"/>
              <a:t>Foreign government-related person</a:t>
            </a:r>
          </a:p>
          <a:p>
            <a:pPr lvl="1"/>
            <a:r>
              <a:rPr lang="en-US" altLang="en-US" dirty="0"/>
              <a:t>Teacher or trainee – J or Q visa</a:t>
            </a:r>
          </a:p>
          <a:p>
            <a:pPr lvl="1"/>
            <a:r>
              <a:rPr lang="en-US" altLang="en-US" dirty="0"/>
              <a:t>Student – F, J, M, or Q </a:t>
            </a:r>
            <a:r>
              <a:rPr lang="en-US" altLang="en-US" dirty="0" smtClean="0"/>
              <a:t>visa</a:t>
            </a:r>
          </a:p>
          <a:p>
            <a:pPr lvl="2"/>
            <a:r>
              <a:rPr lang="en-US" altLang="en-US" dirty="0" smtClean="0"/>
              <a:t>Optional foreign student/scholar certification is required</a:t>
            </a:r>
            <a:endParaRPr lang="en-US" altLang="en-US" dirty="0"/>
          </a:p>
          <a:p>
            <a:pPr lvl="1"/>
            <a:r>
              <a:rPr lang="en-US" altLang="en-US" dirty="0"/>
              <a:t>Professional </a:t>
            </a:r>
            <a:r>
              <a:rPr lang="en-US" altLang="en-US" dirty="0" smtClean="0"/>
              <a:t>athlete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Substantial Presence Test: Exempt Individuals</a:t>
            </a:r>
          </a:p>
        </p:txBody>
      </p:sp>
      <p:sp>
        <p:nvSpPr>
          <p:cNvPr id="6" name="Rectangle 5"/>
          <p:cNvSpPr/>
          <p:nvPr/>
        </p:nvSpPr>
        <p:spPr>
          <a:xfrm>
            <a:off x="9753600" y="1171835"/>
            <a:ext cx="1752600" cy="504565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Pub 519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7A3E91-E070-4981-B063-109CEA73F11C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Dual status individuals are </a:t>
            </a:r>
            <a:r>
              <a:rPr lang="en-US" b="1" dirty="0" smtClean="0"/>
              <a:t>out of scope</a:t>
            </a:r>
            <a:endParaRPr lang="en-US" dirty="0" smtClean="0"/>
          </a:p>
          <a:p>
            <a:r>
              <a:rPr lang="en-US" dirty="0" smtClean="0"/>
              <a:t>Year in which change from nonresident to resident (or vice versa) considered dual status</a:t>
            </a:r>
          </a:p>
          <a:p>
            <a:pPr lvl="1"/>
            <a:r>
              <a:rPr lang="en-US" dirty="0" smtClean="0"/>
              <a:t>File 1040-NR for nonresident part of year</a:t>
            </a:r>
          </a:p>
          <a:p>
            <a:pPr lvl="1"/>
            <a:r>
              <a:rPr lang="en-US" dirty="0" smtClean="0"/>
              <a:t>File 1040 for resident part of year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Does not apply to a nonresident spouse electing to be taxed as a resident for the full year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Status Individuals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6820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8 Templ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:a="http://schemas.openxmlformats.org/drawingml/2006/main" xmlns="" name="AARPF PPTX Template Wide v2.potx" id="{9EC42302-1C76-456C-AA3A-B873C1C81271}" vid="{8200FA71-478A-4AA6-9D02-1D1F7039DF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Templet.thmx</Template>
  <TotalTime>0</TotalTime>
  <Words>1087</Words>
  <Application>Microsoft Macintosh PowerPoint</Application>
  <PresentationFormat>Custom</PresentationFormat>
  <Paragraphs>151</Paragraphs>
  <Slides>20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2018 Templet</vt:lpstr>
      <vt:lpstr>Unique Filing Status and Exemption Situations</vt:lpstr>
      <vt:lpstr>Resident or Nonresident Defined</vt:lpstr>
      <vt:lpstr>Alien Defined</vt:lpstr>
      <vt:lpstr>U.S. Citizen Defined</vt:lpstr>
      <vt:lpstr>U.S. National Defined</vt:lpstr>
      <vt:lpstr>Resident Alien: Green Card Test</vt:lpstr>
      <vt:lpstr>Resident Alien: Substantial Presence Test</vt:lpstr>
      <vt:lpstr>Substantial Presence Test: Exempt Individuals</vt:lpstr>
      <vt:lpstr>Dual Status Individuals</vt:lpstr>
      <vt:lpstr>Intake Booklet</vt:lpstr>
      <vt:lpstr>Nonresident Alien Spouse</vt:lpstr>
      <vt:lpstr>Head of Household Special Rule</vt:lpstr>
      <vt:lpstr>Nonresident Spouse’s Exemption</vt:lpstr>
      <vt:lpstr>Claiming a Nonresident Dependent</vt:lpstr>
      <vt:lpstr>Child Tax Credit with Nonresident Dependent</vt:lpstr>
      <vt:lpstr>Credit for Other Dependent with Nonresident Dependent</vt:lpstr>
      <vt:lpstr>Claiming an Adopted Dependent</vt:lpstr>
      <vt:lpstr>EIC with Nonresident Spouse</vt:lpstr>
      <vt:lpstr>Quality Review</vt:lpstr>
      <vt:lpstr>Unique Filing Status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2018-12-23T04:42:51Z</dcterms:created>
  <dcterms:modified xsi:type="dcterms:W3CDTF">2018-12-23T04:46:02Z</dcterms:modified>
</cp:coreProperties>
</file>